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95" r:id="rId4"/>
    <p:sldId id="293" r:id="rId5"/>
    <p:sldId id="312" r:id="rId6"/>
    <p:sldId id="297" r:id="rId7"/>
    <p:sldId id="314" r:id="rId8"/>
    <p:sldId id="315" r:id="rId9"/>
    <p:sldId id="316" r:id="rId10"/>
    <p:sldId id="300" r:id="rId11"/>
    <p:sldId id="298" r:id="rId12"/>
    <p:sldId id="303" r:id="rId13"/>
    <p:sldId id="287" r:id="rId14"/>
    <p:sldId id="317" r:id="rId15"/>
    <p:sldId id="308" r:id="rId16"/>
    <p:sldId id="304" r:id="rId17"/>
    <p:sldId id="321" r:id="rId18"/>
    <p:sldId id="307" r:id="rId19"/>
    <p:sldId id="305" r:id="rId20"/>
    <p:sldId id="320" r:id="rId21"/>
    <p:sldId id="309" r:id="rId22"/>
    <p:sldId id="319" r:id="rId23"/>
    <p:sldId id="289" r:id="rId24"/>
    <p:sldId id="302" r:id="rId25"/>
    <p:sldId id="310" r:id="rId26"/>
    <p:sldId id="288" r:id="rId27"/>
    <p:sldId id="318" r:id="rId28"/>
    <p:sldId id="311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entin bauerlin" initials="qb" lastIdx="1" clrIdx="0">
    <p:extLst>
      <p:ext uri="{19B8F6BF-5375-455C-9EA6-DF929625EA0E}">
        <p15:presenceInfo xmlns:p15="http://schemas.microsoft.com/office/powerpoint/2012/main" userId="dd326516449cea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D9EA"/>
    <a:srgbClr val="FFC90E"/>
    <a:srgbClr val="FFFFFF"/>
    <a:srgbClr val="E6E6E6"/>
    <a:srgbClr val="969696"/>
    <a:srgbClr val="F7F7F7"/>
    <a:srgbClr val="E7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60" d="100"/>
          <a:sy n="60" d="100"/>
        </p:scale>
        <p:origin x="9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ABA00B-2A0D-4E62-8F2E-F3779FE04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7BBCAA-52D9-4F83-9D6D-5440B0545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07C427-7FA4-4CA9-ABDE-98ECE6E9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659A4F-DCA9-4487-9771-AF877F7A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29EDF2-E618-4C59-A9DF-569E26CC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9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59D5BF-DA8A-49F3-A239-42D6581D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9BCCA5-F097-4814-A179-C7290ADAC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A08A7B-3586-41BD-8CB9-99BBB0BC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DF87E0-D280-4DE5-A67B-D82748DC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40089E-8E3D-4B3D-BE72-7591A38E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345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48132CB-EADD-4109-97CD-B7ACAC1DE5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0275C5-AE71-4DE9-BF55-ED8D6880A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338CE4-5516-4BF5-853C-8CA893248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8A115D-9ADB-4461-B91D-6BFC4778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96996-A2E3-4681-9CF5-C0D48EC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49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36DE92-A243-44C6-95D4-2FEF9ADD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7D966E-CA98-4B92-81BA-6A60685A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C38052-955C-4FE5-8E4C-CD1C3C49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96E00A-7D12-4E9A-92F0-05871736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040997-8E10-4658-8A92-C24F68EC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76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F3DB5-89E7-4D40-8DC2-FD8F1289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1A8B96-BAEE-442A-9615-653017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BED0E1-53FE-42D8-889B-F8506D5C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F1CDD-9A50-4032-AE65-1EA276B5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639DBE-34CD-49AE-97BB-D9455E8E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576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7089-FE54-4021-9215-B4419E38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82E4EB-1AE1-4A15-A46B-66576B677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1797D0-A71E-4753-AA07-FA3A554E3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71BBA9-32E0-45DC-9471-31A2E73F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6921E6-B0FE-474D-8F6B-4262B285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78F950-B0EC-401D-A591-ACF6FBCA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9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5408A7-53C3-49CC-A3E3-A126EF81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0E95D8-9268-480D-A152-8FE6EB833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DE7247-46FA-4D8A-80E6-1ED68D43B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575C44-D5C0-4BA8-A9CC-AB341571E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384083-4142-4122-9433-9BD0D5443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18E2712-1125-4505-A2CE-5CF57D0A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9132552-F6EF-43C1-BD0C-F33D5859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41A37D-C7CB-4608-A97C-09CFB9E6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58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C7227-4862-4CAE-90A4-DBE1E630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F77D98-5D95-4AD9-B4CD-9E5A7178A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2BBAF0-1C96-4D80-B2C8-1C9027C7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A552A9-E285-4C15-A197-23B5B0F3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61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F4721F-4CFF-4704-8439-A66874B9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D97D8D-7CD3-4982-AA17-D9886CFA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891C7-F70C-47AF-9AB3-E0F3FB78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06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93669-F5E1-47B3-8B6D-F608B1C8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B11B1D-FE7B-4CD8-A1B8-4A7CC4EE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502349-1262-4D42-8718-7C89D6C60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17FB87-1B18-44E7-8A5C-D2F50F0A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F84D22-5F61-46A4-B199-8596CC0B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14D74B-EAD4-473C-BA65-7B70DAC6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37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2F67E-788E-4E13-8E36-3DA08445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183836-66DF-4C05-AF9C-2A74E3F27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48180-11AC-4047-8F79-769602147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C21A31-2032-40E6-B717-1CCE9C5A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EEB103-9779-4E09-8AFF-21A2499D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1103FA-15C9-4CFF-AB3A-3D370989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04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0295EA1-724E-47BE-87EC-8C958E0D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C282EF-AB19-44B5-8F85-7ED267B42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1F0BCC-247F-4FC1-897A-E6C3208F1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DB07F-B42C-4AB0-B500-8C82149167D7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643FBF-3AAF-465E-AEEA-51E264983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AA927D-9FFF-401D-92C5-E426BF902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650D0-F449-4E49-90E0-B3F787B616A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49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D826E77-9F84-4358-A8D4-E3D917ADCAE7}"/>
              </a:ext>
            </a:extLst>
          </p:cNvPr>
          <p:cNvSpPr txBox="1"/>
          <p:nvPr/>
        </p:nvSpPr>
        <p:spPr>
          <a:xfrm>
            <a:off x="3312545" y="1612123"/>
            <a:ext cx="3873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/>
              <a:t>Quentin </a:t>
            </a:r>
            <a:endParaRPr lang="en-GB" sz="54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A38DB-8A47-46F3-BBAF-DE13551C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08" y="3056900"/>
            <a:ext cx="5753983" cy="22993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097FF0-A3F1-4D3F-8E2E-B74E58DE0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5" r="26013"/>
          <a:stretch/>
        </p:blipFill>
        <p:spPr>
          <a:xfrm>
            <a:off x="6681322" y="1631125"/>
            <a:ext cx="257929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714237-C5B0-44E1-9E6E-3ABB73226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07" y="716769"/>
            <a:ext cx="2371550" cy="34201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08DC20C-266C-4824-95A0-2780F05E8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2" y="4136921"/>
            <a:ext cx="3267739" cy="210330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C316DC-AD90-4B81-B4EB-3CB34BAF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7" y="4136921"/>
            <a:ext cx="3267739" cy="210330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5E6594A-1883-4BE0-AB77-81A9AF13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36" y="726294"/>
            <a:ext cx="2371550" cy="342015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D2E862B-7FE0-4099-AF96-B7B89A48D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2" y="2524125"/>
            <a:ext cx="1762125" cy="57149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314B18-492C-4FA7-A776-25FE953B2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89" y="3046308"/>
            <a:ext cx="1432034" cy="103346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74F7597-6946-44A5-8CF6-AF423460D1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/>
          <a:stretch/>
        </p:blipFill>
        <p:spPr>
          <a:xfrm>
            <a:off x="4994459" y="2591489"/>
            <a:ext cx="1181097" cy="103346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818B6C7-A04D-476C-96B9-1875D65D7B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/>
          <a:stretch/>
        </p:blipFill>
        <p:spPr>
          <a:xfrm rot="10800000">
            <a:off x="5589766" y="2591489"/>
            <a:ext cx="1181097" cy="10334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0F817E-6836-4E07-AAF2-130E5D386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793">
            <a:off x="1650627" y="1876256"/>
            <a:ext cx="1411263" cy="9395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52FE1A-E1C7-4F5C-B721-7F23FCA88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04" y="2141095"/>
            <a:ext cx="591398" cy="5714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CF74657-8439-4436-90F6-5997256BE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36" y="2244854"/>
            <a:ext cx="396368" cy="3830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EEB31A5-5A1C-4C3A-A901-8E110ED78C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6"/>
          <a:stretch/>
        </p:blipFill>
        <p:spPr>
          <a:xfrm>
            <a:off x="4888940" y="2287985"/>
            <a:ext cx="1881923" cy="52812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522EA5B-E16F-4DC2-A777-E59F6BF061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82" y="4136921"/>
            <a:ext cx="3267739" cy="210330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B3B3322-990B-4494-910F-15708319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044" y="719654"/>
            <a:ext cx="2371550" cy="342015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BCFAE55-038A-4DE0-A1C2-04DEF7124F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606" y="976576"/>
            <a:ext cx="1335378" cy="78133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6C75AA8-6B4E-4951-80F5-E420D6A566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873" y="1689331"/>
            <a:ext cx="1498082" cy="85861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AE5BB91-A83D-4824-960A-1FF4CA1A1523}"/>
              </a:ext>
            </a:extLst>
          </p:cNvPr>
          <p:cNvSpPr txBox="1"/>
          <p:nvPr/>
        </p:nvSpPr>
        <p:spPr>
          <a:xfrm>
            <a:off x="8344577" y="1445303"/>
            <a:ext cx="139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Gravier</a:t>
            </a:r>
            <a:endParaRPr lang="en-GB" b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68C9B8C-EB73-450D-8F9B-E5E6B9F9FC99}"/>
              </a:ext>
            </a:extLst>
          </p:cNvPr>
          <p:cNvSpPr txBox="1"/>
          <p:nvPr/>
        </p:nvSpPr>
        <p:spPr>
          <a:xfrm>
            <a:off x="8275042" y="2225376"/>
            <a:ext cx="139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Sable</a:t>
            </a:r>
            <a:endParaRPr lang="en-GB" b="1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8A64AE7F-C83B-43E7-A17D-2CBBB091F8A2}"/>
              </a:ext>
            </a:extLst>
          </p:cNvPr>
          <p:cNvCxnSpPr/>
          <p:nvPr/>
        </p:nvCxnSpPr>
        <p:spPr>
          <a:xfrm>
            <a:off x="8662863" y="991062"/>
            <a:ext cx="1785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B012780-0920-4AF4-825D-70CA1AF0F06C}"/>
              </a:ext>
            </a:extLst>
          </p:cNvPr>
          <p:cNvCxnSpPr/>
          <p:nvPr/>
        </p:nvCxnSpPr>
        <p:spPr>
          <a:xfrm>
            <a:off x="8694134" y="1768337"/>
            <a:ext cx="1785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C4A4977-5E50-44E3-ACFF-A83D22C88313}"/>
              </a:ext>
            </a:extLst>
          </p:cNvPr>
          <p:cNvCxnSpPr/>
          <p:nvPr/>
        </p:nvCxnSpPr>
        <p:spPr>
          <a:xfrm>
            <a:off x="8694134" y="2551544"/>
            <a:ext cx="1785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DA9F054A-108D-4D4E-8DC6-135552B9FCC4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1 - Tamisage</a:t>
            </a:r>
          </a:p>
        </p:txBody>
      </p:sp>
    </p:spTree>
    <p:extLst>
      <p:ext uri="{BB962C8B-B14F-4D97-AF65-F5344CB8AC3E}">
        <p14:creationId xmlns:p14="http://schemas.microsoft.com/office/powerpoint/2010/main" val="40063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714237-C5B0-44E1-9E6E-3ABB73226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07" y="716769"/>
            <a:ext cx="2371550" cy="34201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08DC20C-266C-4824-95A0-2780F05E8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2" y="4136921"/>
            <a:ext cx="3267739" cy="210330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C316DC-AD90-4B81-B4EB-3CB34BAF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7" y="4136921"/>
            <a:ext cx="3267739" cy="210330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5E6594A-1883-4BE0-AB77-81A9AF13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36" y="726294"/>
            <a:ext cx="2371550" cy="342015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D2E862B-7FE0-4099-AF96-B7B89A48D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2" y="2524125"/>
            <a:ext cx="1762125" cy="57149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314B18-492C-4FA7-A776-25FE953B2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89" y="3046308"/>
            <a:ext cx="1432034" cy="103346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74F7597-6946-44A5-8CF6-AF423460D1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/>
          <a:stretch/>
        </p:blipFill>
        <p:spPr>
          <a:xfrm>
            <a:off x="4994459" y="2591489"/>
            <a:ext cx="1181097" cy="103346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818B6C7-A04D-476C-96B9-1875D65D7B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/>
          <a:stretch/>
        </p:blipFill>
        <p:spPr>
          <a:xfrm rot="10800000">
            <a:off x="5589766" y="2591489"/>
            <a:ext cx="1181097" cy="10334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0F817E-6836-4E07-AAF2-130E5D386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793">
            <a:off x="1650627" y="1876256"/>
            <a:ext cx="1411263" cy="9395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52FE1A-E1C7-4F5C-B721-7F23FCA88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04" y="2141095"/>
            <a:ext cx="591398" cy="5714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CF74657-8439-4436-90F6-5997256BE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36" y="2244854"/>
            <a:ext cx="396368" cy="3830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EEB31A5-5A1C-4C3A-A901-8E110ED78C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6"/>
          <a:stretch/>
        </p:blipFill>
        <p:spPr>
          <a:xfrm>
            <a:off x="4888940" y="2287985"/>
            <a:ext cx="1881923" cy="52812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522EA5B-E16F-4DC2-A777-E59F6BF061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82" y="4136921"/>
            <a:ext cx="3267739" cy="210330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B3B3322-990B-4494-910F-15708319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044" y="719654"/>
            <a:ext cx="2371550" cy="342015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BCFAE55-038A-4DE0-A1C2-04DEF7124F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606" y="976576"/>
            <a:ext cx="1335378" cy="78133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6C75AA8-6B4E-4951-80F5-E420D6A566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873" y="1689331"/>
            <a:ext cx="1498082" cy="85861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AE5BB91-A83D-4824-960A-1FF4CA1A1523}"/>
              </a:ext>
            </a:extLst>
          </p:cNvPr>
          <p:cNvSpPr txBox="1"/>
          <p:nvPr/>
        </p:nvSpPr>
        <p:spPr>
          <a:xfrm>
            <a:off x="8344577" y="1445303"/>
            <a:ext cx="139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Gravier</a:t>
            </a:r>
            <a:endParaRPr lang="en-GB" b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68C9B8C-EB73-450D-8F9B-E5E6B9F9FC99}"/>
              </a:ext>
            </a:extLst>
          </p:cNvPr>
          <p:cNvSpPr txBox="1"/>
          <p:nvPr/>
        </p:nvSpPr>
        <p:spPr>
          <a:xfrm>
            <a:off x="8275042" y="2225376"/>
            <a:ext cx="139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Sable</a:t>
            </a:r>
            <a:endParaRPr lang="en-GB" b="1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62D1125-C256-4F83-A26A-9D9A10429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550" y="2609881"/>
            <a:ext cx="1080279" cy="77961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FAA7A3F-BE6F-487E-862A-7458686969B4}"/>
              </a:ext>
            </a:extLst>
          </p:cNvPr>
          <p:cNvSpPr txBox="1"/>
          <p:nvPr/>
        </p:nvSpPr>
        <p:spPr>
          <a:xfrm>
            <a:off x="8294256" y="3025565"/>
            <a:ext cx="139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Coton</a:t>
            </a:r>
            <a:endParaRPr lang="en-GB" b="1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8A64AE7F-C83B-43E7-A17D-2CBBB091F8A2}"/>
              </a:ext>
            </a:extLst>
          </p:cNvPr>
          <p:cNvCxnSpPr/>
          <p:nvPr/>
        </p:nvCxnSpPr>
        <p:spPr>
          <a:xfrm>
            <a:off x="8662863" y="991062"/>
            <a:ext cx="1785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B012780-0920-4AF4-825D-70CA1AF0F06C}"/>
              </a:ext>
            </a:extLst>
          </p:cNvPr>
          <p:cNvCxnSpPr/>
          <p:nvPr/>
        </p:nvCxnSpPr>
        <p:spPr>
          <a:xfrm>
            <a:off x="8694134" y="1768337"/>
            <a:ext cx="1785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4C4A4977-5E50-44E3-ACFF-A83D22C88313}"/>
              </a:ext>
            </a:extLst>
          </p:cNvPr>
          <p:cNvCxnSpPr/>
          <p:nvPr/>
        </p:nvCxnSpPr>
        <p:spPr>
          <a:xfrm>
            <a:off x="8694134" y="2551544"/>
            <a:ext cx="1785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82202F55-D5D6-4C5E-A152-2BA67CB9F820}"/>
              </a:ext>
            </a:extLst>
          </p:cNvPr>
          <p:cNvCxnSpPr/>
          <p:nvPr/>
        </p:nvCxnSpPr>
        <p:spPr>
          <a:xfrm>
            <a:off x="8694134" y="3341580"/>
            <a:ext cx="1785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C9D16D05-ABFF-43FA-AB90-6CC5B7D8C498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1 - Tamisage</a:t>
            </a:r>
          </a:p>
        </p:txBody>
      </p:sp>
    </p:spTree>
    <p:extLst>
      <p:ext uri="{BB962C8B-B14F-4D97-AF65-F5344CB8AC3E}">
        <p14:creationId xmlns:p14="http://schemas.microsoft.com/office/powerpoint/2010/main" val="313904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2 : Traitement de l’eau</a:t>
            </a:r>
            <a:endParaRPr lang="en-GB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41D486-5F64-41BB-AC65-B0F59F167906}"/>
              </a:ext>
            </a:extLst>
          </p:cNvPr>
          <p:cNvSpPr txBox="1"/>
          <p:nvPr/>
        </p:nvSpPr>
        <p:spPr>
          <a:xfrm>
            <a:off x="9173314" y="1365323"/>
            <a:ext cx="20013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Station d’épuration</a:t>
            </a:r>
            <a:endParaRPr lang="en-GB" dirty="0"/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DF600AA1-91EB-45C0-AE80-0DA19291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858"/>
            <a:ext cx="12192000" cy="3873183"/>
          </a:xfrm>
          <a:prstGeom prst="rect">
            <a:avLst/>
          </a:prstGeom>
        </p:spPr>
      </p:pic>
      <p:sp>
        <p:nvSpPr>
          <p:cNvPr id="103" name="ZoneTexte 102">
            <a:extLst>
              <a:ext uri="{FF2B5EF4-FFF2-40B4-BE49-F238E27FC236}">
                <a16:creationId xmlns:a16="http://schemas.microsoft.com/office/drawing/2014/main" id="{7C1AE81C-E133-4F39-8C12-432B9D6982DD}"/>
              </a:ext>
            </a:extLst>
          </p:cNvPr>
          <p:cNvSpPr txBox="1"/>
          <p:nvPr/>
        </p:nvSpPr>
        <p:spPr>
          <a:xfrm>
            <a:off x="1225314" y="1365323"/>
            <a:ext cx="388763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La station de production d’eau potable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38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75363C9C-A96C-4F6D-A04D-8DCDB5EDC517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2 - Dégraissage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66B08C8-6EEE-4E2C-9BD9-E8292E47C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8" t="16047" r="10315"/>
          <a:stretch/>
        </p:blipFill>
        <p:spPr>
          <a:xfrm>
            <a:off x="4765940" y="3825986"/>
            <a:ext cx="2965836" cy="2608251"/>
          </a:xfrm>
          <a:prstGeom prst="rect">
            <a:avLst/>
          </a:prstGeom>
        </p:spPr>
      </p:pic>
      <p:pic>
        <p:nvPicPr>
          <p:cNvPr id="1026" name="Picture 2" descr="Les différentes huiles">
            <a:extLst>
              <a:ext uri="{FF2B5EF4-FFF2-40B4-BE49-F238E27FC236}">
                <a16:creationId xmlns:a16="http://schemas.microsoft.com/office/drawing/2014/main" id="{D8E8486F-16B2-4C48-B622-01661F0F2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5" r="37716" b="30766"/>
          <a:stretch/>
        </p:blipFill>
        <p:spPr bwMode="auto">
          <a:xfrm>
            <a:off x="3359848" y="1055328"/>
            <a:ext cx="2495896" cy="182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BFC6CC-944E-4AB2-A2C0-4C4E62835360}"/>
              </a:ext>
            </a:extLst>
          </p:cNvPr>
          <p:cNvSpPr/>
          <p:nvPr/>
        </p:nvSpPr>
        <p:spPr>
          <a:xfrm>
            <a:off x="3347321" y="2880609"/>
            <a:ext cx="2508423" cy="686177"/>
          </a:xfrm>
          <a:prstGeom prst="rect">
            <a:avLst/>
          </a:prstGeom>
          <a:solidFill>
            <a:srgbClr val="FFC90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Huile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1028" name="Picture 4" descr="Eau: démêlez le vrai du faux! | Lausanne Cités">
            <a:extLst>
              <a:ext uri="{FF2B5EF4-FFF2-40B4-BE49-F238E27FC236}">
                <a16:creationId xmlns:a16="http://schemas.microsoft.com/office/drawing/2014/main" id="{8CEEC0C4-DEF7-497B-A92E-E49D919C4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4877"/>
          <a:stretch/>
        </p:blipFill>
        <p:spPr bwMode="auto">
          <a:xfrm>
            <a:off x="6533496" y="1055328"/>
            <a:ext cx="2495896" cy="182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43FFD9-C436-4527-97A1-5FFFC58E635B}"/>
              </a:ext>
            </a:extLst>
          </p:cNvPr>
          <p:cNvSpPr/>
          <p:nvPr/>
        </p:nvSpPr>
        <p:spPr>
          <a:xfrm>
            <a:off x="6520969" y="2914510"/>
            <a:ext cx="2508423" cy="686177"/>
          </a:xfrm>
          <a:prstGeom prst="rect">
            <a:avLst/>
          </a:prstGeom>
          <a:solidFill>
            <a:srgbClr val="99D9EA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Eau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61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75363C9C-A96C-4F6D-A04D-8DCDB5EDC517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2 - Dégraissage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6F414F07-2987-40AF-BAE1-615BBF1C1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10" y="2613483"/>
            <a:ext cx="2937136" cy="2597189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67644E85-C67C-482A-A9F3-4C80E399268C}"/>
              </a:ext>
            </a:extLst>
          </p:cNvPr>
          <p:cNvSpPr txBox="1"/>
          <p:nvPr/>
        </p:nvSpPr>
        <p:spPr>
          <a:xfrm>
            <a:off x="1652029" y="5322815"/>
            <a:ext cx="120769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2 phases</a:t>
            </a:r>
            <a:endParaRPr lang="en-GB" dirty="0"/>
          </a:p>
        </p:txBody>
      </p:sp>
      <p:pic>
        <p:nvPicPr>
          <p:cNvPr id="3074" name="Picture 2" descr="Qu'est-ce qu'un mélange hétérogène ?">
            <a:extLst>
              <a:ext uri="{FF2B5EF4-FFF2-40B4-BE49-F238E27FC236}">
                <a16:creationId xmlns:a16="http://schemas.microsoft.com/office/drawing/2014/main" id="{D9BF8F0C-D663-426E-9089-1C07A7AC0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527" y="1854679"/>
            <a:ext cx="7345872" cy="41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87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2 : Traitement de l’eau</a:t>
            </a:r>
            <a:endParaRPr lang="en-GB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41D486-5F64-41BB-AC65-B0F59F167906}"/>
              </a:ext>
            </a:extLst>
          </p:cNvPr>
          <p:cNvSpPr txBox="1"/>
          <p:nvPr/>
        </p:nvSpPr>
        <p:spPr>
          <a:xfrm>
            <a:off x="9173314" y="1365323"/>
            <a:ext cx="20013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Station d’épuration</a:t>
            </a:r>
            <a:endParaRPr lang="en-GB" dirty="0"/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DF600AA1-91EB-45C0-AE80-0DA19291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858"/>
            <a:ext cx="12192000" cy="3873183"/>
          </a:xfrm>
          <a:prstGeom prst="rect">
            <a:avLst/>
          </a:prstGeom>
        </p:spPr>
      </p:pic>
      <p:sp>
        <p:nvSpPr>
          <p:cNvPr id="103" name="ZoneTexte 102">
            <a:extLst>
              <a:ext uri="{FF2B5EF4-FFF2-40B4-BE49-F238E27FC236}">
                <a16:creationId xmlns:a16="http://schemas.microsoft.com/office/drawing/2014/main" id="{7C1AE81C-E133-4F39-8C12-432B9D6982DD}"/>
              </a:ext>
            </a:extLst>
          </p:cNvPr>
          <p:cNvSpPr txBox="1"/>
          <p:nvPr/>
        </p:nvSpPr>
        <p:spPr>
          <a:xfrm>
            <a:off x="1225314" y="1365323"/>
            <a:ext cx="388763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La station de production d’eau potable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30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490FE326-FE53-410E-81E2-1548537D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8" t="16047" r="10315"/>
          <a:stretch/>
        </p:blipFill>
        <p:spPr>
          <a:xfrm>
            <a:off x="8017070" y="2539744"/>
            <a:ext cx="2965836" cy="260825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5363C9C-A96C-4F6D-A04D-8DCDB5EDC517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3 - Décantation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D0992407-8DAF-4C71-B3B3-72878D7392EB}"/>
              </a:ext>
            </a:extLst>
          </p:cNvPr>
          <p:cNvSpPr/>
          <p:nvPr/>
        </p:nvSpPr>
        <p:spPr>
          <a:xfrm>
            <a:off x="4947853" y="3730119"/>
            <a:ext cx="2260121" cy="56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B1E18B-E6F2-42A3-B5C5-AC8FDCC33870}"/>
              </a:ext>
            </a:extLst>
          </p:cNvPr>
          <p:cNvSpPr txBox="1"/>
          <p:nvPr/>
        </p:nvSpPr>
        <p:spPr>
          <a:xfrm>
            <a:off x="4947853" y="2943215"/>
            <a:ext cx="2118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On laisse reposer</a:t>
            </a:r>
            <a:endParaRPr lang="en-GB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A678CD3-B3AE-421E-AFC2-106EFDB7A012}"/>
              </a:ext>
            </a:extLst>
          </p:cNvPr>
          <p:cNvGrpSpPr/>
          <p:nvPr/>
        </p:nvGrpSpPr>
        <p:grpSpPr>
          <a:xfrm>
            <a:off x="1246672" y="2527218"/>
            <a:ext cx="3200847" cy="3153215"/>
            <a:chOff x="1048266" y="2527218"/>
            <a:chExt cx="3200847" cy="315321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6AA77E0-2D7A-4DE7-9263-DBCAB3EF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6" y="2527218"/>
              <a:ext cx="3200847" cy="3153215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D78C4FF-2963-40FE-91AE-1BB002D1AA62}"/>
                </a:ext>
              </a:extLst>
            </p:cNvPr>
            <p:cNvSpPr txBox="1"/>
            <p:nvPr/>
          </p:nvSpPr>
          <p:spPr>
            <a:xfrm>
              <a:off x="1956339" y="4103825"/>
              <a:ext cx="1147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Eau boueuse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46692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EF8E4389-0F1D-4933-8F5B-8883DC86407E}"/>
              </a:ext>
            </a:extLst>
          </p:cNvPr>
          <p:cNvGrpSpPr/>
          <p:nvPr/>
        </p:nvGrpSpPr>
        <p:grpSpPr>
          <a:xfrm>
            <a:off x="8066911" y="2527218"/>
            <a:ext cx="3200847" cy="2786644"/>
            <a:chOff x="855229" y="2527218"/>
            <a:chExt cx="3200847" cy="2786644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C95BEDF-C68D-48DE-A320-70FF9179C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04"/>
            <a:stretch/>
          </p:blipFill>
          <p:spPr>
            <a:xfrm>
              <a:off x="855229" y="2527218"/>
              <a:ext cx="3200847" cy="2786644"/>
            </a:xfrm>
            <a:prstGeom prst="rect">
              <a:avLst/>
            </a:prstGeom>
          </p:spPr>
        </p:pic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7DA6721D-501A-428A-9369-D9F50F4918A6}"/>
                </a:ext>
              </a:extLst>
            </p:cNvPr>
            <p:cNvGrpSpPr/>
            <p:nvPr/>
          </p:nvGrpSpPr>
          <p:grpSpPr>
            <a:xfrm>
              <a:off x="1580939" y="3825812"/>
              <a:ext cx="1536840" cy="1294979"/>
              <a:chOff x="7085929" y="3532516"/>
              <a:chExt cx="1536840" cy="1294979"/>
            </a:xfrm>
          </p:grpSpPr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50A78D6-F91A-4F89-9B45-D3F78A24F3D1}"/>
                  </a:ext>
                </a:extLst>
              </p:cNvPr>
              <p:cNvSpPr txBox="1"/>
              <p:nvPr/>
            </p:nvSpPr>
            <p:spPr>
              <a:xfrm>
                <a:off x="7085929" y="4181164"/>
                <a:ext cx="1536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Dépôt solide (boue)</a:t>
                </a:r>
                <a:endParaRPr lang="en-GB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436BB96-14D1-45CD-B712-C8E1121B5F04}"/>
                  </a:ext>
                </a:extLst>
              </p:cNvPr>
              <p:cNvSpPr txBox="1"/>
              <p:nvPr/>
            </p:nvSpPr>
            <p:spPr>
              <a:xfrm>
                <a:off x="7280693" y="3532516"/>
                <a:ext cx="114731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Eau</a:t>
                </a:r>
                <a:endParaRPr lang="en-GB" dirty="0"/>
              </a:p>
            </p:txBody>
          </p:sp>
        </p:grp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75363C9C-A96C-4F6D-A04D-8DCDB5EDC517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3 - Décantation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D0992407-8DAF-4C71-B3B3-72878D7392EB}"/>
              </a:ext>
            </a:extLst>
          </p:cNvPr>
          <p:cNvSpPr/>
          <p:nvPr/>
        </p:nvSpPr>
        <p:spPr>
          <a:xfrm>
            <a:off x="4947853" y="3730119"/>
            <a:ext cx="2260121" cy="56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5B1E18B-E6F2-42A3-B5C5-AC8FDCC33870}"/>
              </a:ext>
            </a:extLst>
          </p:cNvPr>
          <p:cNvSpPr txBox="1"/>
          <p:nvPr/>
        </p:nvSpPr>
        <p:spPr>
          <a:xfrm>
            <a:off x="4947853" y="2943215"/>
            <a:ext cx="2118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On laisse reposer</a:t>
            </a:r>
            <a:endParaRPr lang="en-GB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A678CD3-B3AE-421E-AFC2-106EFDB7A012}"/>
              </a:ext>
            </a:extLst>
          </p:cNvPr>
          <p:cNvGrpSpPr/>
          <p:nvPr/>
        </p:nvGrpSpPr>
        <p:grpSpPr>
          <a:xfrm>
            <a:off x="1246672" y="2527218"/>
            <a:ext cx="3200847" cy="3153215"/>
            <a:chOff x="1048266" y="2527218"/>
            <a:chExt cx="3200847" cy="315321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6AA77E0-2D7A-4DE7-9263-DBCAB3EF7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6" y="2527218"/>
              <a:ext cx="3200847" cy="3153215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D78C4FF-2963-40FE-91AE-1BB002D1AA62}"/>
                </a:ext>
              </a:extLst>
            </p:cNvPr>
            <p:cNvSpPr txBox="1"/>
            <p:nvPr/>
          </p:nvSpPr>
          <p:spPr>
            <a:xfrm>
              <a:off x="1956339" y="4103825"/>
              <a:ext cx="11473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Eau boueuse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8863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2 : Traitement de l’eau</a:t>
            </a:r>
            <a:endParaRPr lang="en-GB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41D486-5F64-41BB-AC65-B0F59F167906}"/>
              </a:ext>
            </a:extLst>
          </p:cNvPr>
          <p:cNvSpPr txBox="1"/>
          <p:nvPr/>
        </p:nvSpPr>
        <p:spPr>
          <a:xfrm>
            <a:off x="9173314" y="1365323"/>
            <a:ext cx="20013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Station d’épuration</a:t>
            </a:r>
            <a:endParaRPr lang="en-GB" dirty="0"/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DF600AA1-91EB-45C0-AE80-0DA19291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858"/>
            <a:ext cx="12192000" cy="3873183"/>
          </a:xfrm>
          <a:prstGeom prst="rect">
            <a:avLst/>
          </a:prstGeom>
        </p:spPr>
      </p:pic>
      <p:sp>
        <p:nvSpPr>
          <p:cNvPr id="103" name="ZoneTexte 102">
            <a:extLst>
              <a:ext uri="{FF2B5EF4-FFF2-40B4-BE49-F238E27FC236}">
                <a16:creationId xmlns:a16="http://schemas.microsoft.com/office/drawing/2014/main" id="{7C1AE81C-E133-4F39-8C12-432B9D6982DD}"/>
              </a:ext>
            </a:extLst>
          </p:cNvPr>
          <p:cNvSpPr txBox="1"/>
          <p:nvPr/>
        </p:nvSpPr>
        <p:spPr>
          <a:xfrm>
            <a:off x="1225314" y="1365323"/>
            <a:ext cx="388763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La station de production d’eau potable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013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75363C9C-A96C-4F6D-A04D-8DCDB5EDC517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4 - Floculation</a:t>
            </a:r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E772FC5B-6973-4AD1-80AE-C1C882B96CBD}"/>
              </a:ext>
            </a:extLst>
          </p:cNvPr>
          <p:cNvSpPr/>
          <p:nvPr/>
        </p:nvSpPr>
        <p:spPr>
          <a:xfrm>
            <a:off x="4947853" y="3730119"/>
            <a:ext cx="2260121" cy="56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BB390F7-B1F9-4AD2-9620-38963C9048AF}"/>
              </a:ext>
            </a:extLst>
          </p:cNvPr>
          <p:cNvSpPr txBox="1"/>
          <p:nvPr/>
        </p:nvSpPr>
        <p:spPr>
          <a:xfrm>
            <a:off x="4278057" y="3127881"/>
            <a:ext cx="335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On ajoute du sulfate d’alumine</a:t>
            </a:r>
            <a:endParaRPr lang="en-GB" b="1" dirty="0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8263F051-55C9-4B77-801B-040E93748537}"/>
              </a:ext>
            </a:extLst>
          </p:cNvPr>
          <p:cNvGrpSpPr/>
          <p:nvPr/>
        </p:nvGrpSpPr>
        <p:grpSpPr>
          <a:xfrm>
            <a:off x="1246672" y="2527218"/>
            <a:ext cx="3200847" cy="3153215"/>
            <a:chOff x="1048266" y="2527218"/>
            <a:chExt cx="3200847" cy="3153215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390A9726-CDAB-40FC-A17F-6E69A2E97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6" y="2527218"/>
              <a:ext cx="3200847" cy="3153215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8361081-DD9B-48D0-9BB9-80F77BA366B9}"/>
                </a:ext>
              </a:extLst>
            </p:cNvPr>
            <p:cNvSpPr txBox="1"/>
            <p:nvPr/>
          </p:nvSpPr>
          <p:spPr>
            <a:xfrm>
              <a:off x="1907599" y="4150692"/>
              <a:ext cx="1262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Eau + argile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64293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2 : Traitement de l’eau</a:t>
            </a:r>
            <a:endParaRPr lang="en-GB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41D486-5F64-41BB-AC65-B0F59F167906}"/>
              </a:ext>
            </a:extLst>
          </p:cNvPr>
          <p:cNvSpPr txBox="1"/>
          <p:nvPr/>
        </p:nvSpPr>
        <p:spPr>
          <a:xfrm>
            <a:off x="9173314" y="1365323"/>
            <a:ext cx="20013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Station d’épuration</a:t>
            </a:r>
            <a:endParaRPr lang="en-GB" dirty="0"/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DF600AA1-91EB-45C0-AE80-0DA19291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858"/>
            <a:ext cx="12192000" cy="3873183"/>
          </a:xfrm>
          <a:prstGeom prst="rect">
            <a:avLst/>
          </a:prstGeom>
        </p:spPr>
      </p:pic>
      <p:sp>
        <p:nvSpPr>
          <p:cNvPr id="103" name="ZoneTexte 102">
            <a:extLst>
              <a:ext uri="{FF2B5EF4-FFF2-40B4-BE49-F238E27FC236}">
                <a16:creationId xmlns:a16="http://schemas.microsoft.com/office/drawing/2014/main" id="{7C1AE81C-E133-4F39-8C12-432B9D6982DD}"/>
              </a:ext>
            </a:extLst>
          </p:cNvPr>
          <p:cNvSpPr txBox="1"/>
          <p:nvPr/>
        </p:nvSpPr>
        <p:spPr>
          <a:xfrm>
            <a:off x="1225314" y="1365323"/>
            <a:ext cx="388763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La station de production d’eau potable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225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>
            <a:extLst>
              <a:ext uri="{FF2B5EF4-FFF2-40B4-BE49-F238E27FC236}">
                <a16:creationId xmlns:a16="http://schemas.microsoft.com/office/drawing/2014/main" id="{75363C9C-A96C-4F6D-A04D-8DCDB5EDC517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4 - Floculation</a:t>
            </a:r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E772FC5B-6973-4AD1-80AE-C1C882B96CBD}"/>
              </a:ext>
            </a:extLst>
          </p:cNvPr>
          <p:cNvSpPr/>
          <p:nvPr/>
        </p:nvSpPr>
        <p:spPr>
          <a:xfrm>
            <a:off x="4947853" y="3730119"/>
            <a:ext cx="2260121" cy="56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BB390F7-B1F9-4AD2-9620-38963C9048AF}"/>
              </a:ext>
            </a:extLst>
          </p:cNvPr>
          <p:cNvSpPr txBox="1"/>
          <p:nvPr/>
        </p:nvSpPr>
        <p:spPr>
          <a:xfrm>
            <a:off x="4278057" y="3127881"/>
            <a:ext cx="335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On ajoute du sulfate d’alumine</a:t>
            </a:r>
            <a:endParaRPr lang="en-GB" b="1" dirty="0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8263F051-55C9-4B77-801B-040E93748537}"/>
              </a:ext>
            </a:extLst>
          </p:cNvPr>
          <p:cNvGrpSpPr/>
          <p:nvPr/>
        </p:nvGrpSpPr>
        <p:grpSpPr>
          <a:xfrm>
            <a:off x="1246672" y="2527218"/>
            <a:ext cx="3200847" cy="3153215"/>
            <a:chOff x="1048266" y="2527218"/>
            <a:chExt cx="3200847" cy="3153215"/>
          </a:xfrm>
        </p:grpSpPr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390A9726-CDAB-40FC-A17F-6E69A2E97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6" y="2527218"/>
              <a:ext cx="3200847" cy="3153215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48361081-DD9B-48D0-9BB9-80F77BA366B9}"/>
                </a:ext>
              </a:extLst>
            </p:cNvPr>
            <p:cNvSpPr txBox="1"/>
            <p:nvPr/>
          </p:nvSpPr>
          <p:spPr>
            <a:xfrm>
              <a:off x="1907599" y="4150692"/>
              <a:ext cx="1262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Eau + argile</a:t>
              </a:r>
              <a:endParaRPr lang="en-GB" dirty="0"/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0CA9C1C0-BEDB-48A5-B5FD-7FC4F2CA93E9}"/>
              </a:ext>
            </a:extLst>
          </p:cNvPr>
          <p:cNvGrpSpPr/>
          <p:nvPr/>
        </p:nvGrpSpPr>
        <p:grpSpPr>
          <a:xfrm>
            <a:off x="8066911" y="2527218"/>
            <a:ext cx="3200847" cy="2786644"/>
            <a:chOff x="855229" y="2527218"/>
            <a:chExt cx="3200847" cy="2786644"/>
          </a:xfrm>
        </p:grpSpPr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1FAD1C69-0571-4946-B312-019355048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04"/>
            <a:stretch/>
          </p:blipFill>
          <p:spPr>
            <a:xfrm>
              <a:off x="855229" y="2527218"/>
              <a:ext cx="3200847" cy="2786644"/>
            </a:xfrm>
            <a:prstGeom prst="rect">
              <a:avLst/>
            </a:prstGeom>
          </p:spPr>
        </p:pic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DE7FFB0E-7B49-4EF5-B496-05C733944D08}"/>
                </a:ext>
              </a:extLst>
            </p:cNvPr>
            <p:cNvGrpSpPr/>
            <p:nvPr/>
          </p:nvGrpSpPr>
          <p:grpSpPr>
            <a:xfrm>
              <a:off x="1465022" y="3801169"/>
              <a:ext cx="1847758" cy="1319622"/>
              <a:chOff x="6970012" y="3507873"/>
              <a:chExt cx="1847758" cy="1319622"/>
            </a:xfrm>
          </p:grpSpPr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649FDB8-4615-4AAC-B6DB-46F0C1C1FE74}"/>
                  </a:ext>
                </a:extLst>
              </p:cNvPr>
              <p:cNvSpPr txBox="1"/>
              <p:nvPr/>
            </p:nvSpPr>
            <p:spPr>
              <a:xfrm>
                <a:off x="7085928" y="4181164"/>
                <a:ext cx="1636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Argile + sulfate d’alumine</a:t>
                </a:r>
                <a:endParaRPr lang="en-GB" dirty="0"/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FB097745-4817-4BDE-8659-749395BB56BA}"/>
                  </a:ext>
                </a:extLst>
              </p:cNvPr>
              <p:cNvSpPr txBox="1"/>
              <p:nvPr/>
            </p:nvSpPr>
            <p:spPr>
              <a:xfrm>
                <a:off x="6970012" y="3507873"/>
                <a:ext cx="1847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Eau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5838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2 : Traitement de l’eau</a:t>
            </a:r>
            <a:endParaRPr lang="en-GB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41D486-5F64-41BB-AC65-B0F59F167906}"/>
              </a:ext>
            </a:extLst>
          </p:cNvPr>
          <p:cNvSpPr txBox="1"/>
          <p:nvPr/>
        </p:nvSpPr>
        <p:spPr>
          <a:xfrm>
            <a:off x="9173314" y="1365323"/>
            <a:ext cx="20013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Station d’épuration</a:t>
            </a:r>
            <a:endParaRPr lang="en-GB" dirty="0"/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DF600AA1-91EB-45C0-AE80-0DA19291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858"/>
            <a:ext cx="12192000" cy="3873183"/>
          </a:xfrm>
          <a:prstGeom prst="rect">
            <a:avLst/>
          </a:prstGeom>
        </p:spPr>
      </p:pic>
      <p:sp>
        <p:nvSpPr>
          <p:cNvPr id="103" name="ZoneTexte 102">
            <a:extLst>
              <a:ext uri="{FF2B5EF4-FFF2-40B4-BE49-F238E27FC236}">
                <a16:creationId xmlns:a16="http://schemas.microsoft.com/office/drawing/2014/main" id="{7C1AE81C-E133-4F39-8C12-432B9D6982DD}"/>
              </a:ext>
            </a:extLst>
          </p:cNvPr>
          <p:cNvSpPr txBox="1"/>
          <p:nvPr/>
        </p:nvSpPr>
        <p:spPr>
          <a:xfrm>
            <a:off x="1225314" y="1365323"/>
            <a:ext cx="388763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La station de production d’eau potable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18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FCBF35-F3FB-4058-8CD8-95D4E3ABAFF5}"/>
              </a:ext>
            </a:extLst>
          </p:cNvPr>
          <p:cNvSpPr/>
          <p:nvPr/>
        </p:nvSpPr>
        <p:spPr>
          <a:xfrm>
            <a:off x="863484" y="2647950"/>
            <a:ext cx="973788" cy="199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07BB825-733B-41BE-94EB-690734A8FB53}"/>
              </a:ext>
            </a:extLst>
          </p:cNvPr>
          <p:cNvGrpSpPr>
            <a:grpSpLocks noChangeAspect="1"/>
          </p:cNvGrpSpPr>
          <p:nvPr/>
        </p:nvGrpSpPr>
        <p:grpSpPr>
          <a:xfrm>
            <a:off x="1099486" y="835025"/>
            <a:ext cx="8977999" cy="4857808"/>
            <a:chOff x="1543334" y="1541049"/>
            <a:chExt cx="6799610" cy="36791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4368EE-047D-4905-B239-778027180A24}"/>
                </a:ext>
              </a:extLst>
            </p:cNvPr>
            <p:cNvSpPr/>
            <p:nvPr/>
          </p:nvSpPr>
          <p:spPr>
            <a:xfrm>
              <a:off x="1543334" y="3429000"/>
              <a:ext cx="3726760" cy="847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7466FF-BD6B-4D79-BE20-5857BF098BC2}"/>
                </a:ext>
              </a:extLst>
            </p:cNvPr>
            <p:cNvSpPr/>
            <p:nvPr/>
          </p:nvSpPr>
          <p:spPr>
            <a:xfrm>
              <a:off x="1578561" y="4055356"/>
              <a:ext cx="3898945" cy="58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8B180C0-45B8-43DA-AF53-4914FF134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10" t="29902" r="6268" b="18772"/>
            <a:stretch/>
          </p:blipFill>
          <p:spPr>
            <a:xfrm>
              <a:off x="6846965" y="3705701"/>
              <a:ext cx="1111901" cy="151447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6539B90E-82E5-4C30-9AD4-0D6D153C2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12"/>
            <a:stretch/>
          </p:blipFill>
          <p:spPr>
            <a:xfrm>
              <a:off x="2178491" y="1548735"/>
              <a:ext cx="1821087" cy="1999661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FB52F6B0-DC22-48BA-942B-23953A396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95" t="187" r="34617" b="-187"/>
            <a:stretch/>
          </p:blipFill>
          <p:spPr>
            <a:xfrm>
              <a:off x="4219346" y="1548735"/>
              <a:ext cx="1821087" cy="1999661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9D980E78-489C-4A32-BA0F-42FAA6F8A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13" r="-1201"/>
            <a:stretch/>
          </p:blipFill>
          <p:spPr>
            <a:xfrm>
              <a:off x="6521857" y="1541049"/>
              <a:ext cx="1821087" cy="1999661"/>
            </a:xfrm>
            <a:prstGeom prst="rect">
              <a:avLst/>
            </a:prstGeom>
          </p:spPr>
        </p:pic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783865C7-2577-469F-84CD-326DECD1F5EC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6 – Charbon actif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C6C534-3F9A-450A-8906-BCE2774510B1}"/>
              </a:ext>
            </a:extLst>
          </p:cNvPr>
          <p:cNvSpPr/>
          <p:nvPr/>
        </p:nvSpPr>
        <p:spPr>
          <a:xfrm>
            <a:off x="10667433" y="4886635"/>
            <a:ext cx="1011386" cy="544682"/>
          </a:xfrm>
          <a:prstGeom prst="rect">
            <a:avLst/>
          </a:prstGeom>
          <a:solidFill>
            <a:srgbClr val="9696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1D7647-63E8-430E-938E-4D7BEE906526}"/>
              </a:ext>
            </a:extLst>
          </p:cNvPr>
          <p:cNvSpPr/>
          <p:nvPr/>
        </p:nvSpPr>
        <p:spPr>
          <a:xfrm>
            <a:off x="10667433" y="3456337"/>
            <a:ext cx="1011386" cy="544682"/>
          </a:xfrm>
          <a:prstGeom prst="rect">
            <a:avLst/>
          </a:prstGeom>
          <a:solidFill>
            <a:srgbClr val="E6E6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691FAC-BDB7-4920-9330-E1C7C0748512}"/>
              </a:ext>
            </a:extLst>
          </p:cNvPr>
          <p:cNvSpPr/>
          <p:nvPr/>
        </p:nvSpPr>
        <p:spPr>
          <a:xfrm>
            <a:off x="10667433" y="2033246"/>
            <a:ext cx="1011386" cy="544682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B37C98C-6912-4746-870F-91B149D28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0" t="29902" r="6268" b="18772"/>
          <a:stretch/>
        </p:blipFill>
        <p:spPr>
          <a:xfrm>
            <a:off x="5071372" y="3693166"/>
            <a:ext cx="1468120" cy="199966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03ACEB5-42AC-4F76-99D7-B1C90B41A4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10" t="29902" r="6268" b="18772"/>
          <a:stretch/>
        </p:blipFill>
        <p:spPr>
          <a:xfrm>
            <a:off x="2235003" y="3639667"/>
            <a:ext cx="1468120" cy="199966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2BCF02A-03B4-4C77-BFB5-03B091AF4B41}"/>
              </a:ext>
            </a:extLst>
          </p:cNvPr>
          <p:cNvSpPr txBox="1"/>
          <p:nvPr/>
        </p:nvSpPr>
        <p:spPr>
          <a:xfrm>
            <a:off x="10513815" y="3093038"/>
            <a:ext cx="131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sale</a:t>
            </a:r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4A1652F-F2B1-43D5-A465-7A44C7D696C2}"/>
              </a:ext>
            </a:extLst>
          </p:cNvPr>
          <p:cNvSpPr txBox="1"/>
          <p:nvPr/>
        </p:nvSpPr>
        <p:spPr>
          <a:xfrm>
            <a:off x="10442547" y="4496270"/>
            <a:ext cx="14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très sale</a:t>
            </a:r>
            <a:endParaRPr lang="en-GB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DFB7CE5-A922-4BF5-930D-327183F8D8E0}"/>
              </a:ext>
            </a:extLst>
          </p:cNvPr>
          <p:cNvSpPr txBox="1"/>
          <p:nvPr/>
        </p:nvSpPr>
        <p:spPr>
          <a:xfrm>
            <a:off x="10508478" y="1657104"/>
            <a:ext cx="131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claire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507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FCBF35-F3FB-4058-8CD8-95D4E3ABAFF5}"/>
              </a:ext>
            </a:extLst>
          </p:cNvPr>
          <p:cNvSpPr/>
          <p:nvPr/>
        </p:nvSpPr>
        <p:spPr>
          <a:xfrm>
            <a:off x="863484" y="2647950"/>
            <a:ext cx="973788" cy="199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07BB825-733B-41BE-94EB-690734A8FB53}"/>
              </a:ext>
            </a:extLst>
          </p:cNvPr>
          <p:cNvGrpSpPr>
            <a:grpSpLocks noChangeAspect="1"/>
          </p:cNvGrpSpPr>
          <p:nvPr/>
        </p:nvGrpSpPr>
        <p:grpSpPr>
          <a:xfrm>
            <a:off x="1099486" y="835025"/>
            <a:ext cx="8977999" cy="4875662"/>
            <a:chOff x="1543334" y="1541049"/>
            <a:chExt cx="6799610" cy="36926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4368EE-047D-4905-B239-778027180A24}"/>
                </a:ext>
              </a:extLst>
            </p:cNvPr>
            <p:cNvSpPr/>
            <p:nvPr/>
          </p:nvSpPr>
          <p:spPr>
            <a:xfrm>
              <a:off x="1543334" y="3429000"/>
              <a:ext cx="3726760" cy="847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7466FF-BD6B-4D79-BE20-5857BF098BC2}"/>
                </a:ext>
              </a:extLst>
            </p:cNvPr>
            <p:cNvSpPr/>
            <p:nvPr/>
          </p:nvSpPr>
          <p:spPr>
            <a:xfrm>
              <a:off x="1578561" y="4055356"/>
              <a:ext cx="3898945" cy="583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87628B34-AA35-443A-9EA2-49B1F5533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86" t="30953" r="55892" b="17721"/>
            <a:stretch/>
          </p:blipFill>
          <p:spPr>
            <a:xfrm>
              <a:off x="2415903" y="3719223"/>
              <a:ext cx="1111901" cy="1514475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1E2C853-46AE-4084-A688-50E98BE2B8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30" t="28528" r="30448" b="20146"/>
            <a:stretch/>
          </p:blipFill>
          <p:spPr>
            <a:xfrm>
              <a:off x="4540653" y="3653782"/>
              <a:ext cx="1111901" cy="1514475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F8B180C0-45B8-43DA-AF53-4914FF134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410" t="29902" r="6268" b="18772"/>
            <a:stretch/>
          </p:blipFill>
          <p:spPr>
            <a:xfrm>
              <a:off x="6846965" y="3705701"/>
              <a:ext cx="1111901" cy="1514475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6539B90E-82E5-4C30-9AD4-0D6D153C2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12"/>
            <a:stretch/>
          </p:blipFill>
          <p:spPr>
            <a:xfrm>
              <a:off x="2178491" y="1548735"/>
              <a:ext cx="1821087" cy="1999661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FB52F6B0-DC22-48BA-942B-23953A396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95" t="187" r="34617" b="-187"/>
            <a:stretch/>
          </p:blipFill>
          <p:spPr>
            <a:xfrm>
              <a:off x="4219346" y="1548735"/>
              <a:ext cx="1821087" cy="1999661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9D980E78-489C-4A32-BA0F-42FAA6F8A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13" r="-1201"/>
            <a:stretch/>
          </p:blipFill>
          <p:spPr>
            <a:xfrm>
              <a:off x="6521857" y="1541049"/>
              <a:ext cx="1821087" cy="1999661"/>
            </a:xfrm>
            <a:prstGeom prst="rect">
              <a:avLst/>
            </a:prstGeom>
          </p:spPr>
        </p:pic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783865C7-2577-469F-84CD-326DECD1F5EC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6 – Charbon actif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FEB7CC-729A-4079-BD9E-B3BA56B73504}"/>
              </a:ext>
            </a:extLst>
          </p:cNvPr>
          <p:cNvSpPr/>
          <p:nvPr/>
        </p:nvSpPr>
        <p:spPr>
          <a:xfrm>
            <a:off x="10667433" y="4886635"/>
            <a:ext cx="1011386" cy="544682"/>
          </a:xfrm>
          <a:prstGeom prst="rect">
            <a:avLst/>
          </a:prstGeom>
          <a:solidFill>
            <a:srgbClr val="96969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724498-4565-4558-8681-5859EEB0C4D8}"/>
              </a:ext>
            </a:extLst>
          </p:cNvPr>
          <p:cNvSpPr/>
          <p:nvPr/>
        </p:nvSpPr>
        <p:spPr>
          <a:xfrm>
            <a:off x="10667433" y="3456337"/>
            <a:ext cx="1011386" cy="544682"/>
          </a:xfrm>
          <a:prstGeom prst="rect">
            <a:avLst/>
          </a:prstGeom>
          <a:solidFill>
            <a:srgbClr val="E6E6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32D89B-88C8-4F1E-BCE1-98DDE22417B9}"/>
              </a:ext>
            </a:extLst>
          </p:cNvPr>
          <p:cNvSpPr/>
          <p:nvPr/>
        </p:nvSpPr>
        <p:spPr>
          <a:xfrm>
            <a:off x="10667433" y="2033246"/>
            <a:ext cx="1011386" cy="544682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AF7FCA2-2658-4A3F-895C-4B2A4E7CF4CD}"/>
              </a:ext>
            </a:extLst>
          </p:cNvPr>
          <p:cNvSpPr txBox="1"/>
          <p:nvPr/>
        </p:nvSpPr>
        <p:spPr>
          <a:xfrm>
            <a:off x="10513815" y="3093038"/>
            <a:ext cx="131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sale</a:t>
            </a:r>
            <a:endParaRPr lang="en-GB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829BACE-37AE-4069-B89A-2D0C36949ED3}"/>
              </a:ext>
            </a:extLst>
          </p:cNvPr>
          <p:cNvSpPr txBox="1"/>
          <p:nvPr/>
        </p:nvSpPr>
        <p:spPr>
          <a:xfrm>
            <a:off x="10442547" y="4496270"/>
            <a:ext cx="145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très sale</a:t>
            </a:r>
            <a:endParaRPr lang="en-GB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489881E-070C-456A-BBCB-38E0FBD22899}"/>
              </a:ext>
            </a:extLst>
          </p:cNvPr>
          <p:cNvSpPr txBox="1"/>
          <p:nvPr/>
        </p:nvSpPr>
        <p:spPr>
          <a:xfrm>
            <a:off x="10508478" y="1657104"/>
            <a:ext cx="131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claire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414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FCBF35-F3FB-4058-8CD8-95D4E3ABAFF5}"/>
              </a:ext>
            </a:extLst>
          </p:cNvPr>
          <p:cNvSpPr/>
          <p:nvPr/>
        </p:nvSpPr>
        <p:spPr>
          <a:xfrm>
            <a:off x="863484" y="2647950"/>
            <a:ext cx="973788" cy="199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Cartouche charbon Ultra Premium - Charbon actif en fibre tissées - 9''3/4 -  Waterconcept - ALP007234">
            <a:extLst>
              <a:ext uri="{FF2B5EF4-FFF2-40B4-BE49-F238E27FC236}">
                <a16:creationId xmlns:a16="http://schemas.microsoft.com/office/drawing/2014/main" id="{F020F805-A321-4DF2-9A26-882719443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284" y="4039696"/>
            <a:ext cx="7648575" cy="27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harbon actif — Wikipédia">
            <a:extLst>
              <a:ext uri="{FF2B5EF4-FFF2-40B4-BE49-F238E27FC236}">
                <a16:creationId xmlns:a16="http://schemas.microsoft.com/office/drawing/2014/main" id="{C6E4E534-2DEA-4290-A76F-E5011A33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919" y="370033"/>
            <a:ext cx="5011169" cy="360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8AEB0BA-11CF-4A8F-BC7C-47D3AD13C5F2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6 – Charbon actif</a:t>
            </a:r>
          </a:p>
        </p:txBody>
      </p:sp>
    </p:spTree>
    <p:extLst>
      <p:ext uri="{BB962C8B-B14F-4D97-AF65-F5344CB8AC3E}">
        <p14:creationId xmlns:p14="http://schemas.microsoft.com/office/powerpoint/2010/main" val="3700793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2 : Traitement de l’eau</a:t>
            </a:r>
            <a:endParaRPr lang="en-GB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41D486-5F64-41BB-AC65-B0F59F167906}"/>
              </a:ext>
            </a:extLst>
          </p:cNvPr>
          <p:cNvSpPr txBox="1"/>
          <p:nvPr/>
        </p:nvSpPr>
        <p:spPr>
          <a:xfrm>
            <a:off x="9173314" y="1365323"/>
            <a:ext cx="20013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Station d’épuration</a:t>
            </a:r>
            <a:endParaRPr lang="en-GB" dirty="0"/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DF600AA1-91EB-45C0-AE80-0DA19291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858"/>
            <a:ext cx="12192000" cy="3873183"/>
          </a:xfrm>
          <a:prstGeom prst="rect">
            <a:avLst/>
          </a:prstGeom>
        </p:spPr>
      </p:pic>
      <p:sp>
        <p:nvSpPr>
          <p:cNvPr id="103" name="ZoneTexte 102">
            <a:extLst>
              <a:ext uri="{FF2B5EF4-FFF2-40B4-BE49-F238E27FC236}">
                <a16:creationId xmlns:a16="http://schemas.microsoft.com/office/drawing/2014/main" id="{7C1AE81C-E133-4F39-8C12-432B9D6982DD}"/>
              </a:ext>
            </a:extLst>
          </p:cNvPr>
          <p:cNvSpPr txBox="1"/>
          <p:nvPr/>
        </p:nvSpPr>
        <p:spPr>
          <a:xfrm>
            <a:off x="1225314" y="1365323"/>
            <a:ext cx="388763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La station de production d’eau potable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8936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E3FDDC3B-D659-4FCD-93F4-4CBEC0139521}"/>
              </a:ext>
            </a:extLst>
          </p:cNvPr>
          <p:cNvSpPr/>
          <p:nvPr/>
        </p:nvSpPr>
        <p:spPr>
          <a:xfrm>
            <a:off x="5334404" y="2749109"/>
            <a:ext cx="1600200" cy="16573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4D950EC-6F6A-4957-BEE6-01EFABE19F2D}"/>
              </a:ext>
            </a:extLst>
          </p:cNvPr>
          <p:cNvSpPr/>
          <p:nvPr/>
        </p:nvSpPr>
        <p:spPr>
          <a:xfrm>
            <a:off x="7351459" y="2749109"/>
            <a:ext cx="1600200" cy="165735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FF32DBD-ECE4-47EA-AEB6-75766F9052E0}"/>
              </a:ext>
            </a:extLst>
          </p:cNvPr>
          <p:cNvSpPr/>
          <p:nvPr/>
        </p:nvSpPr>
        <p:spPr>
          <a:xfrm>
            <a:off x="9463764" y="2755399"/>
            <a:ext cx="1600200" cy="1657350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E4054DB-D0D0-44DC-A513-7D9751C5EE34}"/>
              </a:ext>
            </a:extLst>
          </p:cNvPr>
          <p:cNvSpPr>
            <a:spLocks noChangeAspect="1"/>
          </p:cNvSpPr>
          <p:nvPr/>
        </p:nvSpPr>
        <p:spPr>
          <a:xfrm>
            <a:off x="672863" y="2282822"/>
            <a:ext cx="569339" cy="58967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F254395-B5D1-418C-ADB1-6DD62FB86D2A}"/>
              </a:ext>
            </a:extLst>
          </p:cNvPr>
          <p:cNvSpPr>
            <a:spLocks noChangeAspect="1"/>
          </p:cNvSpPr>
          <p:nvPr/>
        </p:nvSpPr>
        <p:spPr>
          <a:xfrm>
            <a:off x="672862" y="3099175"/>
            <a:ext cx="569339" cy="589673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E6A5865-40F6-4BD6-B5FB-1085733C0175}"/>
              </a:ext>
            </a:extLst>
          </p:cNvPr>
          <p:cNvSpPr>
            <a:spLocks noChangeAspect="1"/>
          </p:cNvSpPr>
          <p:nvPr/>
        </p:nvSpPr>
        <p:spPr>
          <a:xfrm>
            <a:off x="672861" y="3940172"/>
            <a:ext cx="569339" cy="5896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6589D7-8938-47F3-9742-8B4AC89AF53C}"/>
              </a:ext>
            </a:extLst>
          </p:cNvPr>
          <p:cNvSpPr txBox="1"/>
          <p:nvPr/>
        </p:nvSpPr>
        <p:spPr>
          <a:xfrm>
            <a:off x="1377416" y="2379777"/>
            <a:ext cx="33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Beaucoup de microorganismes</a:t>
            </a:r>
            <a:endParaRPr lang="en-GB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85DA593-942C-43AA-845A-9B4C10DD97A5}"/>
              </a:ext>
            </a:extLst>
          </p:cNvPr>
          <p:cNvSpPr txBox="1"/>
          <p:nvPr/>
        </p:nvSpPr>
        <p:spPr>
          <a:xfrm>
            <a:off x="1377416" y="4050342"/>
            <a:ext cx="247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Peu de microorganismes</a:t>
            </a:r>
            <a:endParaRPr lang="en-GB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2C6307E-A31B-404F-8F8E-EAA51314C577}"/>
              </a:ext>
            </a:extLst>
          </p:cNvPr>
          <p:cNvSpPr txBox="1"/>
          <p:nvPr/>
        </p:nvSpPr>
        <p:spPr>
          <a:xfrm>
            <a:off x="5496016" y="2110057"/>
            <a:ext cx="116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sale</a:t>
            </a:r>
            <a:endParaRPr lang="en-GB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E856078-9A97-420E-B2B6-9646E659936A}"/>
              </a:ext>
            </a:extLst>
          </p:cNvPr>
          <p:cNvSpPr txBox="1"/>
          <p:nvPr/>
        </p:nvSpPr>
        <p:spPr>
          <a:xfrm>
            <a:off x="7460143" y="2110057"/>
            <a:ext cx="13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robinet</a:t>
            </a:r>
            <a:endParaRPr lang="en-GB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428F5E7-4683-443A-9BC0-088217D6A8D0}"/>
              </a:ext>
            </a:extLst>
          </p:cNvPr>
          <p:cNvSpPr txBox="1"/>
          <p:nvPr/>
        </p:nvSpPr>
        <p:spPr>
          <a:xfrm>
            <a:off x="9186551" y="2110057"/>
            <a:ext cx="213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robinet + savon</a:t>
            </a:r>
            <a:endParaRPr lang="en-GB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E22732-EEE0-4978-B57D-6BBA0BDC9A10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7 - Ozonation – 8 - Chloration </a:t>
            </a:r>
          </a:p>
        </p:txBody>
      </p:sp>
    </p:spTree>
    <p:extLst>
      <p:ext uri="{BB962C8B-B14F-4D97-AF65-F5344CB8AC3E}">
        <p14:creationId xmlns:p14="http://schemas.microsoft.com/office/powerpoint/2010/main" val="387553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E3FDDC3B-D659-4FCD-93F4-4CBEC0139521}"/>
              </a:ext>
            </a:extLst>
          </p:cNvPr>
          <p:cNvSpPr/>
          <p:nvPr/>
        </p:nvSpPr>
        <p:spPr>
          <a:xfrm>
            <a:off x="5334404" y="2749109"/>
            <a:ext cx="1600200" cy="1657350"/>
          </a:xfrm>
          <a:prstGeom prst="ellipse">
            <a:avLst/>
          </a:prstGeom>
          <a:solidFill>
            <a:srgbClr val="00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4D950EC-6F6A-4957-BEE6-01EFABE19F2D}"/>
              </a:ext>
            </a:extLst>
          </p:cNvPr>
          <p:cNvSpPr/>
          <p:nvPr/>
        </p:nvSpPr>
        <p:spPr>
          <a:xfrm>
            <a:off x="7351459" y="2749109"/>
            <a:ext cx="1600200" cy="1657350"/>
          </a:xfrm>
          <a:prstGeom prst="ellipse">
            <a:avLst/>
          </a:prstGeom>
          <a:solidFill>
            <a:srgbClr val="E7E6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FF32DBD-ECE4-47EA-AEB6-75766F9052E0}"/>
              </a:ext>
            </a:extLst>
          </p:cNvPr>
          <p:cNvSpPr/>
          <p:nvPr/>
        </p:nvSpPr>
        <p:spPr>
          <a:xfrm>
            <a:off x="9463764" y="2755399"/>
            <a:ext cx="1600200" cy="1657350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E4054DB-D0D0-44DC-A513-7D9751C5EE34}"/>
              </a:ext>
            </a:extLst>
          </p:cNvPr>
          <p:cNvSpPr>
            <a:spLocks noChangeAspect="1"/>
          </p:cNvSpPr>
          <p:nvPr/>
        </p:nvSpPr>
        <p:spPr>
          <a:xfrm>
            <a:off x="672863" y="2282822"/>
            <a:ext cx="569339" cy="589673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F254395-B5D1-418C-ADB1-6DD62FB86D2A}"/>
              </a:ext>
            </a:extLst>
          </p:cNvPr>
          <p:cNvSpPr>
            <a:spLocks noChangeAspect="1"/>
          </p:cNvSpPr>
          <p:nvPr/>
        </p:nvSpPr>
        <p:spPr>
          <a:xfrm>
            <a:off x="672862" y="3099175"/>
            <a:ext cx="569339" cy="589673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4E6A5865-40F6-4BD6-B5FB-1085733C0175}"/>
              </a:ext>
            </a:extLst>
          </p:cNvPr>
          <p:cNvSpPr>
            <a:spLocks noChangeAspect="1"/>
          </p:cNvSpPr>
          <p:nvPr/>
        </p:nvSpPr>
        <p:spPr>
          <a:xfrm>
            <a:off x="672861" y="3940172"/>
            <a:ext cx="569339" cy="5896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86589D7-8938-47F3-9742-8B4AC89AF53C}"/>
              </a:ext>
            </a:extLst>
          </p:cNvPr>
          <p:cNvSpPr txBox="1"/>
          <p:nvPr/>
        </p:nvSpPr>
        <p:spPr>
          <a:xfrm>
            <a:off x="1377416" y="2379777"/>
            <a:ext cx="3333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Beaucoup de microorganismes</a:t>
            </a:r>
            <a:endParaRPr lang="en-GB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85DA593-942C-43AA-845A-9B4C10DD97A5}"/>
              </a:ext>
            </a:extLst>
          </p:cNvPr>
          <p:cNvSpPr txBox="1"/>
          <p:nvPr/>
        </p:nvSpPr>
        <p:spPr>
          <a:xfrm>
            <a:off x="1377416" y="4050342"/>
            <a:ext cx="2476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Peu de microorganismes</a:t>
            </a:r>
            <a:endParaRPr lang="en-GB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2C6307E-A31B-404F-8F8E-EAA51314C577}"/>
              </a:ext>
            </a:extLst>
          </p:cNvPr>
          <p:cNvSpPr txBox="1"/>
          <p:nvPr/>
        </p:nvSpPr>
        <p:spPr>
          <a:xfrm>
            <a:off x="5496016" y="2110057"/>
            <a:ext cx="1165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sale</a:t>
            </a:r>
            <a:endParaRPr lang="en-GB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E856078-9A97-420E-B2B6-9646E659936A}"/>
              </a:ext>
            </a:extLst>
          </p:cNvPr>
          <p:cNvSpPr txBox="1"/>
          <p:nvPr/>
        </p:nvSpPr>
        <p:spPr>
          <a:xfrm>
            <a:off x="7460143" y="2110057"/>
            <a:ext cx="138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robinet</a:t>
            </a:r>
            <a:endParaRPr lang="en-GB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428F5E7-4683-443A-9BC0-088217D6A8D0}"/>
              </a:ext>
            </a:extLst>
          </p:cNvPr>
          <p:cNvSpPr txBox="1"/>
          <p:nvPr/>
        </p:nvSpPr>
        <p:spPr>
          <a:xfrm>
            <a:off x="9186551" y="2110057"/>
            <a:ext cx="213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Eau robinet + savon</a:t>
            </a:r>
            <a:endParaRPr lang="en-GB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5E22732-EEE0-4978-B57D-6BBA0BDC9A10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7 - Ozonation – 8 - Chloration </a:t>
            </a:r>
          </a:p>
        </p:txBody>
      </p:sp>
    </p:spTree>
    <p:extLst>
      <p:ext uri="{BB962C8B-B14F-4D97-AF65-F5344CB8AC3E}">
        <p14:creationId xmlns:p14="http://schemas.microsoft.com/office/powerpoint/2010/main" val="2158227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2 : Traitement de l’eau</a:t>
            </a:r>
            <a:endParaRPr lang="en-GB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41D486-5F64-41BB-AC65-B0F59F167906}"/>
              </a:ext>
            </a:extLst>
          </p:cNvPr>
          <p:cNvSpPr txBox="1"/>
          <p:nvPr/>
        </p:nvSpPr>
        <p:spPr>
          <a:xfrm>
            <a:off x="9173314" y="1365323"/>
            <a:ext cx="20013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Station d’épuration</a:t>
            </a:r>
            <a:endParaRPr lang="en-GB" dirty="0"/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DF600AA1-91EB-45C0-AE80-0DA19291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858"/>
            <a:ext cx="12192000" cy="3873183"/>
          </a:xfrm>
          <a:prstGeom prst="rect">
            <a:avLst/>
          </a:prstGeom>
        </p:spPr>
      </p:pic>
      <p:sp>
        <p:nvSpPr>
          <p:cNvPr id="103" name="ZoneTexte 102">
            <a:extLst>
              <a:ext uri="{FF2B5EF4-FFF2-40B4-BE49-F238E27FC236}">
                <a16:creationId xmlns:a16="http://schemas.microsoft.com/office/drawing/2014/main" id="{7C1AE81C-E133-4F39-8C12-432B9D6982DD}"/>
              </a:ext>
            </a:extLst>
          </p:cNvPr>
          <p:cNvSpPr txBox="1"/>
          <p:nvPr/>
        </p:nvSpPr>
        <p:spPr>
          <a:xfrm>
            <a:off x="1225314" y="1365323"/>
            <a:ext cx="388763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La station de production d’eau potable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6252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19136BB-CB67-4B39-A706-D4774AF6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0003"/>
            <a:ext cx="5836596" cy="43579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7413B0C-6E67-4CE3-B47B-F4838D7DF6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0"/>
          <a:stretch/>
        </p:blipFill>
        <p:spPr>
          <a:xfrm>
            <a:off x="301926" y="638355"/>
            <a:ext cx="5143500" cy="524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9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09C40B-8098-4731-9569-B13150CB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54" y="1348716"/>
            <a:ext cx="3579507" cy="23565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ADD558-125F-4482-9E80-1405B54A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322" y="3761508"/>
            <a:ext cx="3711139" cy="24520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072900-B0FF-4169-BA09-D8356089B2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 r="1076" b="14204"/>
          <a:stretch/>
        </p:blipFill>
        <p:spPr>
          <a:xfrm>
            <a:off x="184750" y="1943099"/>
            <a:ext cx="7189406" cy="39338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0CB8C4F-9D77-472E-A016-3DD4B062A0BB}"/>
              </a:ext>
            </a:extLst>
          </p:cNvPr>
          <p:cNvSpPr txBox="1"/>
          <p:nvPr/>
        </p:nvSpPr>
        <p:spPr>
          <a:xfrm>
            <a:off x="1893314" y="1164050"/>
            <a:ext cx="3796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Station d’épuration de Sausheim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D853B4-5116-409B-BCD4-E15C4ADE3168}"/>
              </a:ext>
            </a:extLst>
          </p:cNvPr>
          <p:cNvSpPr txBox="1"/>
          <p:nvPr/>
        </p:nvSpPr>
        <p:spPr>
          <a:xfrm>
            <a:off x="8011982" y="644489"/>
            <a:ext cx="315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Station d’épuration de </a:t>
            </a:r>
            <a:r>
              <a:rPr lang="fr-FR" b="1" dirty="0" err="1"/>
              <a:t>Sirentz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9561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650D9587-BFB3-4612-8994-CEF0D4765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169191"/>
              </p:ext>
            </p:extLst>
          </p:nvPr>
        </p:nvGraphicFramePr>
        <p:xfrm>
          <a:off x="666750" y="990601"/>
          <a:ext cx="3320446" cy="5092464"/>
        </p:xfrm>
        <a:graphic>
          <a:graphicData uri="http://schemas.openxmlformats.org/drawingml/2006/table">
            <a:tbl>
              <a:tblPr/>
              <a:tblGrid>
                <a:gridCol w="3320446">
                  <a:extLst>
                    <a:ext uri="{9D8B030D-6E8A-4147-A177-3AD203B41FA5}">
                      <a16:colId xmlns:a16="http://schemas.microsoft.com/office/drawing/2014/main" val="2503886484"/>
                    </a:ext>
                  </a:extLst>
                </a:gridCol>
              </a:tblGrid>
              <a:tr h="636558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>
                          <a:effectLst/>
                        </a:rPr>
                        <a:t>Leymen</a:t>
                      </a:r>
                      <a:endParaRPr lang="en-GB" sz="1800" b="1" dirty="0">
                        <a:effectLst/>
                      </a:endParaRPr>
                    </a:p>
                  </a:txBody>
                  <a:tcPr marL="13615" marR="13615" marT="6807" marB="6807" anchor="ctr">
                    <a:lnL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824606"/>
                  </a:ext>
                </a:extLst>
              </a:tr>
              <a:tr h="636558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>
                          <a:effectLst/>
                        </a:rPr>
                        <a:t>Liebenswiller</a:t>
                      </a:r>
                      <a:endParaRPr lang="en-GB" sz="1800" b="1" dirty="0">
                        <a:effectLst/>
                      </a:endParaRPr>
                    </a:p>
                  </a:txBody>
                  <a:tcPr marL="13615" marR="13615" marT="6807" marB="6807" anchor="ctr">
                    <a:lnL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893551"/>
                  </a:ext>
                </a:extLst>
              </a:tr>
              <a:tr h="636558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>
                          <a:effectLst/>
                        </a:rPr>
                        <a:t>Michelbach</a:t>
                      </a:r>
                      <a:r>
                        <a:rPr lang="en-GB" sz="1800" b="1" dirty="0">
                          <a:effectLst/>
                        </a:rPr>
                        <a:t> le haut</a:t>
                      </a:r>
                    </a:p>
                  </a:txBody>
                  <a:tcPr marL="13615" marR="13615" marT="6807" marB="6807" anchor="ctr">
                    <a:lnL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49326"/>
                  </a:ext>
                </a:extLst>
              </a:tr>
              <a:tr h="636558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effectLst/>
                        </a:rPr>
                        <a:t>Station </a:t>
                      </a:r>
                      <a:r>
                        <a:rPr lang="en-GB" sz="1800" b="1" dirty="0" err="1">
                          <a:effectLst/>
                        </a:rPr>
                        <a:t>d'épuration</a:t>
                      </a:r>
                      <a:r>
                        <a:rPr lang="en-GB" sz="1800" b="1" dirty="0">
                          <a:effectLst/>
                        </a:rPr>
                        <a:t> de </a:t>
                      </a:r>
                      <a:r>
                        <a:rPr lang="en-GB" sz="1800" b="1" dirty="0" err="1">
                          <a:effectLst/>
                        </a:rPr>
                        <a:t>Kappelen</a:t>
                      </a:r>
                      <a:endParaRPr lang="en-GB" sz="1800" b="1" dirty="0">
                        <a:effectLst/>
                      </a:endParaRPr>
                    </a:p>
                  </a:txBody>
                  <a:tcPr marL="13615" marR="13615" marT="6807" marB="6807" anchor="ctr">
                    <a:lnL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271239"/>
                  </a:ext>
                </a:extLst>
              </a:tr>
              <a:tr h="636558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effectLst/>
                        </a:rPr>
                        <a:t>Station </a:t>
                      </a:r>
                      <a:r>
                        <a:rPr lang="en-GB" sz="1800" b="1" dirty="0" err="1">
                          <a:effectLst/>
                        </a:rPr>
                        <a:t>d'épuration</a:t>
                      </a:r>
                      <a:r>
                        <a:rPr lang="en-GB" sz="1800" b="1" dirty="0">
                          <a:effectLst/>
                        </a:rPr>
                        <a:t> de SIERENTZ</a:t>
                      </a:r>
                    </a:p>
                  </a:txBody>
                  <a:tcPr marL="13615" marR="13615" marT="6807" marB="6807" anchor="ctr">
                    <a:lnL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870772"/>
                  </a:ext>
                </a:extLst>
              </a:tr>
              <a:tr h="636558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</a:rPr>
                        <a:t>Station d'épuration Rhizosphère de Wahlbach</a:t>
                      </a:r>
                    </a:p>
                  </a:txBody>
                  <a:tcPr marL="13615" marR="13615" marT="6807" marB="6807" anchor="ctr">
                    <a:lnL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588650"/>
                  </a:ext>
                </a:extLst>
              </a:tr>
              <a:tr h="636558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effectLst/>
                        </a:rPr>
                        <a:t>Station de KNOERINGUE</a:t>
                      </a:r>
                    </a:p>
                  </a:txBody>
                  <a:tcPr marL="13615" marR="13615" marT="6807" marB="6807" anchor="ctr">
                    <a:lnL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781675"/>
                  </a:ext>
                </a:extLst>
              </a:tr>
              <a:tr h="636558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effectLst/>
                        </a:rPr>
                        <a:t>Station de MAGSTATT-LE-HAUT</a:t>
                      </a:r>
                    </a:p>
                  </a:txBody>
                  <a:tcPr marL="13615" marR="13615" marT="6807" marB="6807" anchor="ctr">
                    <a:lnL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A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055637"/>
                  </a:ext>
                </a:extLst>
              </a:tr>
            </a:tbl>
          </a:graphicData>
        </a:graphic>
      </p:graphicFrame>
      <p:pic>
        <p:nvPicPr>
          <p:cNvPr id="12" name="Image 11">
            <a:extLst>
              <a:ext uri="{FF2B5EF4-FFF2-40B4-BE49-F238E27FC236}">
                <a16:creationId xmlns:a16="http://schemas.microsoft.com/office/drawing/2014/main" id="{E17DAE9A-FB6A-407E-A821-3B2441D7B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569" y="300037"/>
            <a:ext cx="5545914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2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2 : Traitement de l’eau</a:t>
            </a:r>
            <a:endParaRPr lang="en-GB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241D486-5F64-41BB-AC65-B0F59F167906}"/>
              </a:ext>
            </a:extLst>
          </p:cNvPr>
          <p:cNvSpPr txBox="1"/>
          <p:nvPr/>
        </p:nvSpPr>
        <p:spPr>
          <a:xfrm>
            <a:off x="9173314" y="1365323"/>
            <a:ext cx="20013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Station d’épuration</a:t>
            </a:r>
            <a:endParaRPr lang="en-GB" dirty="0"/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DF600AA1-91EB-45C0-AE80-0DA19291D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858"/>
            <a:ext cx="12192000" cy="3873183"/>
          </a:xfrm>
          <a:prstGeom prst="rect">
            <a:avLst/>
          </a:prstGeom>
        </p:spPr>
      </p:pic>
      <p:sp>
        <p:nvSpPr>
          <p:cNvPr id="103" name="ZoneTexte 102">
            <a:extLst>
              <a:ext uri="{FF2B5EF4-FFF2-40B4-BE49-F238E27FC236}">
                <a16:creationId xmlns:a16="http://schemas.microsoft.com/office/drawing/2014/main" id="{7C1AE81C-E133-4F39-8C12-432B9D6982DD}"/>
              </a:ext>
            </a:extLst>
          </p:cNvPr>
          <p:cNvSpPr txBox="1"/>
          <p:nvPr/>
        </p:nvSpPr>
        <p:spPr>
          <a:xfrm>
            <a:off x="1225314" y="1365323"/>
            <a:ext cx="388763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La station de production d’eau potable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03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714237-C5B0-44E1-9E6E-3ABB73226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07" y="716769"/>
            <a:ext cx="2371550" cy="34201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08DC20C-266C-4824-95A0-2780F05E8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13" y="4146446"/>
            <a:ext cx="3267739" cy="210330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C316DC-AD90-4B81-B4EB-3CB34BAF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14" y="992322"/>
            <a:ext cx="3267739" cy="210330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5E6594A-1883-4BE0-AB77-81A9AF13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36" y="726294"/>
            <a:ext cx="2371550" cy="342015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D2E862B-7FE0-4099-AF96-B7B89A48D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2" y="2524125"/>
            <a:ext cx="1762125" cy="57149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314B18-492C-4FA7-A776-25FE953B2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89" y="3046308"/>
            <a:ext cx="1432034" cy="103346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74F7597-6946-44A5-8CF6-AF423460D1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/>
          <a:stretch/>
        </p:blipFill>
        <p:spPr>
          <a:xfrm>
            <a:off x="4994459" y="2591489"/>
            <a:ext cx="1181097" cy="103346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818B6C7-A04D-476C-96B9-1875D65D7B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/>
          <a:stretch/>
        </p:blipFill>
        <p:spPr>
          <a:xfrm rot="10800000">
            <a:off x="5589766" y="2591489"/>
            <a:ext cx="1181097" cy="1033463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700323D-6F01-44F3-9317-9F9DACE37A6C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1 - Tamisage</a:t>
            </a:r>
          </a:p>
        </p:txBody>
      </p:sp>
    </p:spTree>
    <p:extLst>
      <p:ext uri="{BB962C8B-B14F-4D97-AF65-F5344CB8AC3E}">
        <p14:creationId xmlns:p14="http://schemas.microsoft.com/office/powerpoint/2010/main" val="3111241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714237-C5B0-44E1-9E6E-3ABB73226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07" y="716769"/>
            <a:ext cx="2371550" cy="34201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08DC20C-266C-4824-95A0-2780F05E8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2" y="4136921"/>
            <a:ext cx="3267739" cy="210330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C316DC-AD90-4B81-B4EB-3CB34BAF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7" y="4136921"/>
            <a:ext cx="3267739" cy="210330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5E6594A-1883-4BE0-AB77-81A9AF13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36" y="726294"/>
            <a:ext cx="2371550" cy="342015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D2E862B-7FE0-4099-AF96-B7B89A48D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2" y="2524125"/>
            <a:ext cx="1762125" cy="57149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314B18-492C-4FA7-A776-25FE953B2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89" y="3046308"/>
            <a:ext cx="1432034" cy="103346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74F7597-6946-44A5-8CF6-AF423460D1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/>
          <a:stretch/>
        </p:blipFill>
        <p:spPr>
          <a:xfrm>
            <a:off x="4994459" y="2591489"/>
            <a:ext cx="1181097" cy="103346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818B6C7-A04D-476C-96B9-1875D65D7B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/>
          <a:stretch/>
        </p:blipFill>
        <p:spPr>
          <a:xfrm rot="10800000">
            <a:off x="5589766" y="2591489"/>
            <a:ext cx="1181097" cy="10334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0F817E-6836-4E07-AAF2-130E5D386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793">
            <a:off x="1650627" y="1876256"/>
            <a:ext cx="1411263" cy="9395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52FE1A-E1C7-4F5C-B721-7F23FCA88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04" y="2141095"/>
            <a:ext cx="591398" cy="5714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CF74657-8439-4436-90F6-5997256BE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36" y="2244854"/>
            <a:ext cx="396368" cy="3830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EEB31A5-5A1C-4C3A-A901-8E110ED78C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6"/>
          <a:stretch/>
        </p:blipFill>
        <p:spPr>
          <a:xfrm>
            <a:off x="4888940" y="2287985"/>
            <a:ext cx="1881923" cy="528122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C700323D-6F01-44F3-9317-9F9DACE37A6C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1 - Tamisage</a:t>
            </a:r>
          </a:p>
        </p:txBody>
      </p:sp>
    </p:spTree>
    <p:extLst>
      <p:ext uri="{BB962C8B-B14F-4D97-AF65-F5344CB8AC3E}">
        <p14:creationId xmlns:p14="http://schemas.microsoft.com/office/powerpoint/2010/main" val="377614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B522EA5B-E16F-4DC2-A777-E59F6BF06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82" y="4136921"/>
            <a:ext cx="3267739" cy="210330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B3B3322-990B-4494-910F-15708319E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044" y="719654"/>
            <a:ext cx="2371550" cy="3420152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FAE4F75-1CA1-4EE4-8ED6-A0E746255B49}"/>
              </a:ext>
            </a:extLst>
          </p:cNvPr>
          <p:cNvGrpSpPr>
            <a:grpSpLocks noChangeAspect="1"/>
          </p:cNvGrpSpPr>
          <p:nvPr/>
        </p:nvGrpSpPr>
        <p:grpSpPr>
          <a:xfrm>
            <a:off x="1810871" y="2717509"/>
            <a:ext cx="5536104" cy="2173709"/>
            <a:chOff x="8344577" y="976576"/>
            <a:chExt cx="2134407" cy="838059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BCFAE55-038A-4DE0-A1C2-04DEF7124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606" y="976576"/>
              <a:ext cx="1335378" cy="781337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AE5BB91-A83D-4824-960A-1FF4CA1A1523}"/>
                </a:ext>
              </a:extLst>
            </p:cNvPr>
            <p:cNvSpPr txBox="1"/>
            <p:nvPr/>
          </p:nvSpPr>
          <p:spPr>
            <a:xfrm>
              <a:off x="8344577" y="1445303"/>
              <a:ext cx="1397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Gravier</a:t>
              </a:r>
              <a:endParaRPr lang="en-GB" b="1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46EA893-CD35-47A9-A67F-55A139B27E25}"/>
              </a:ext>
            </a:extLst>
          </p:cNvPr>
          <p:cNvGrpSpPr>
            <a:grpSpLocks noChangeAspect="1"/>
          </p:cNvGrpSpPr>
          <p:nvPr/>
        </p:nvGrpSpPr>
        <p:grpSpPr>
          <a:xfrm>
            <a:off x="-980854" y="4476532"/>
            <a:ext cx="5814942" cy="2348317"/>
            <a:chOff x="8275042" y="1689331"/>
            <a:chExt cx="2241913" cy="905377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6C75AA8-6B4E-4951-80F5-E420D6A56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8873" y="1689331"/>
              <a:ext cx="1498082" cy="858617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68C9B8C-EB73-450D-8F9B-E5E6B9F9FC99}"/>
                </a:ext>
              </a:extLst>
            </p:cNvPr>
            <p:cNvSpPr txBox="1"/>
            <p:nvPr/>
          </p:nvSpPr>
          <p:spPr>
            <a:xfrm>
              <a:off x="8275042" y="2225376"/>
              <a:ext cx="1397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Sable</a:t>
              </a:r>
              <a:endParaRPr lang="en-GB" b="1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6BCCA94F-0B3B-4051-B58B-5BF2EF389B17}"/>
              </a:ext>
            </a:extLst>
          </p:cNvPr>
          <p:cNvGrpSpPr>
            <a:grpSpLocks noChangeAspect="1"/>
          </p:cNvGrpSpPr>
          <p:nvPr/>
        </p:nvGrpSpPr>
        <p:grpSpPr>
          <a:xfrm>
            <a:off x="-1003738" y="1207310"/>
            <a:ext cx="5357565" cy="2036132"/>
            <a:chOff x="8294256" y="2609881"/>
            <a:chExt cx="2065573" cy="785016"/>
          </a:xfrm>
        </p:grpSpPr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62D1125-C256-4F83-A26A-9D9A1042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9550" y="2609881"/>
              <a:ext cx="1080279" cy="779611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FAA7A3F-BE6F-487E-862A-7458686969B4}"/>
                </a:ext>
              </a:extLst>
            </p:cNvPr>
            <p:cNvSpPr txBox="1"/>
            <p:nvPr/>
          </p:nvSpPr>
          <p:spPr>
            <a:xfrm>
              <a:off x="8294256" y="3025565"/>
              <a:ext cx="1397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Coton</a:t>
              </a:r>
              <a:endParaRPr lang="en-GB" b="1" dirty="0"/>
            </a:p>
          </p:txBody>
        </p: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C9D16D05-ABFF-43FA-AB90-6CC5B7D8C498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1 - Tamisage</a:t>
            </a:r>
          </a:p>
        </p:txBody>
      </p:sp>
    </p:spTree>
    <p:extLst>
      <p:ext uri="{BB962C8B-B14F-4D97-AF65-F5344CB8AC3E}">
        <p14:creationId xmlns:p14="http://schemas.microsoft.com/office/powerpoint/2010/main" val="96195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2714237-C5B0-44E1-9E6E-3ABB73226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07" y="716769"/>
            <a:ext cx="2371550" cy="34201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08DC20C-266C-4824-95A0-2780F05E8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2" y="4136921"/>
            <a:ext cx="3267739" cy="210330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EC316DC-AD90-4B81-B4EB-3CB34BAF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97" y="4136921"/>
            <a:ext cx="3267739" cy="210330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5E6594A-1883-4BE0-AB77-81A9AF13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36" y="726294"/>
            <a:ext cx="2371550" cy="342015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D2E862B-7FE0-4099-AF96-B7B89A48D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82" y="2524125"/>
            <a:ext cx="1762125" cy="57149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C0314B18-492C-4FA7-A776-25FE953B2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89" y="3046308"/>
            <a:ext cx="1432034" cy="103346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74F7597-6946-44A5-8CF6-AF423460D1A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/>
          <a:stretch/>
        </p:blipFill>
        <p:spPr>
          <a:xfrm>
            <a:off x="4994459" y="2591489"/>
            <a:ext cx="1181097" cy="103346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818B6C7-A04D-476C-96B9-1875D65D7B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3"/>
          <a:stretch/>
        </p:blipFill>
        <p:spPr>
          <a:xfrm rot="10800000">
            <a:off x="5589766" y="2591489"/>
            <a:ext cx="1181097" cy="10334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D0F817E-6836-4E07-AAF2-130E5D3862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2793">
            <a:off x="1650627" y="1876256"/>
            <a:ext cx="1411263" cy="9395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52FE1A-E1C7-4F5C-B721-7F23FCA88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04" y="2141095"/>
            <a:ext cx="591398" cy="57149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CF74657-8439-4436-90F6-5997256BE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36" y="2244854"/>
            <a:ext cx="396368" cy="38303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EEB31A5-5A1C-4C3A-A901-8E110ED78C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16"/>
          <a:stretch/>
        </p:blipFill>
        <p:spPr>
          <a:xfrm>
            <a:off x="4888940" y="2287985"/>
            <a:ext cx="1881923" cy="52812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522EA5B-E16F-4DC2-A777-E59F6BF061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82" y="4136921"/>
            <a:ext cx="3267739" cy="210330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B3B3322-990B-4494-910F-15708319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044" y="719654"/>
            <a:ext cx="2371550" cy="342015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BCFAE55-038A-4DE0-A1C2-04DEF7124F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606" y="976576"/>
            <a:ext cx="1335378" cy="78133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6AE5BB91-A83D-4824-960A-1FF4CA1A1523}"/>
              </a:ext>
            </a:extLst>
          </p:cNvPr>
          <p:cNvSpPr txBox="1"/>
          <p:nvPr/>
        </p:nvSpPr>
        <p:spPr>
          <a:xfrm>
            <a:off x="8344577" y="1445303"/>
            <a:ext cx="139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Gravier</a:t>
            </a:r>
            <a:endParaRPr lang="en-GB" b="1" dirty="0"/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8A64AE7F-C83B-43E7-A17D-2CBBB091F8A2}"/>
              </a:ext>
            </a:extLst>
          </p:cNvPr>
          <p:cNvCxnSpPr/>
          <p:nvPr/>
        </p:nvCxnSpPr>
        <p:spPr>
          <a:xfrm>
            <a:off x="8662863" y="991062"/>
            <a:ext cx="1785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B012780-0920-4AF4-825D-70CA1AF0F06C}"/>
              </a:ext>
            </a:extLst>
          </p:cNvPr>
          <p:cNvCxnSpPr/>
          <p:nvPr/>
        </p:nvCxnSpPr>
        <p:spPr>
          <a:xfrm>
            <a:off x="8694134" y="1768337"/>
            <a:ext cx="17856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99626EFF-2ECA-476D-9338-AB1DEB1F78CE}"/>
              </a:ext>
            </a:extLst>
          </p:cNvPr>
          <p:cNvSpPr txBox="1"/>
          <p:nvPr/>
        </p:nvSpPr>
        <p:spPr>
          <a:xfrm>
            <a:off x="3890510" y="216603"/>
            <a:ext cx="454612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1 - Tamisage</a:t>
            </a:r>
          </a:p>
        </p:txBody>
      </p:sp>
    </p:spTree>
    <p:extLst>
      <p:ext uri="{BB962C8B-B14F-4D97-AF65-F5344CB8AC3E}">
        <p14:creationId xmlns:p14="http://schemas.microsoft.com/office/powerpoint/2010/main" val="14820945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299</Words>
  <Application>Microsoft Office PowerPoint</Application>
  <PresentationFormat>Grand écran</PresentationFormat>
  <Paragraphs>92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bauerlin</dc:creator>
  <cp:lastModifiedBy>quentin bauerlin</cp:lastModifiedBy>
  <cp:revision>158</cp:revision>
  <dcterms:created xsi:type="dcterms:W3CDTF">2021-05-10T17:18:54Z</dcterms:created>
  <dcterms:modified xsi:type="dcterms:W3CDTF">2025-04-17T12:01:37Z</dcterms:modified>
</cp:coreProperties>
</file>